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2" r:id="rId6"/>
    <p:sldId id="265" r:id="rId7"/>
    <p:sldId id="264" r:id="rId8"/>
    <p:sldId id="263" r:id="rId9"/>
    <p:sldId id="261" r:id="rId10"/>
    <p:sldId id="272" r:id="rId11"/>
    <p:sldId id="279" r:id="rId12"/>
    <p:sldId id="271" r:id="rId13"/>
    <p:sldId id="270" r:id="rId14"/>
    <p:sldId id="269" r:id="rId15"/>
    <p:sldId id="292" r:id="rId16"/>
    <p:sldId id="291" r:id="rId17"/>
    <p:sldId id="287" r:id="rId18"/>
    <p:sldId id="286" r:id="rId19"/>
    <p:sldId id="285" r:id="rId20"/>
    <p:sldId id="284" r:id="rId21"/>
    <p:sldId id="283" r:id="rId22"/>
    <p:sldId id="320" r:id="rId23"/>
    <p:sldId id="321" r:id="rId24"/>
    <p:sldId id="322" r:id="rId25"/>
    <p:sldId id="326" r:id="rId26"/>
    <p:sldId id="327" r:id="rId27"/>
    <p:sldId id="282" r:id="rId28"/>
    <p:sldId id="304" r:id="rId29"/>
    <p:sldId id="303" r:id="rId30"/>
    <p:sldId id="302" r:id="rId31"/>
    <p:sldId id="323" r:id="rId32"/>
    <p:sldId id="300" r:id="rId33"/>
    <p:sldId id="299" r:id="rId34"/>
    <p:sldId id="298" r:id="rId35"/>
    <p:sldId id="297" r:id="rId36"/>
    <p:sldId id="296" r:id="rId37"/>
    <p:sldId id="313" r:id="rId38"/>
    <p:sldId id="324" r:id="rId39"/>
    <p:sldId id="306" r:id="rId40"/>
    <p:sldId id="325" r:id="rId41"/>
    <p:sldId id="305" r:id="rId42"/>
    <p:sldId id="281" r:id="rId43"/>
    <p:sldId id="280" r:id="rId44"/>
    <p:sldId id="328" r:id="rId45"/>
    <p:sldId id="329" r:id="rId46"/>
    <p:sldId id="330" r:id="rId47"/>
    <p:sldId id="340" r:id="rId48"/>
    <p:sldId id="341" r:id="rId49"/>
    <p:sldId id="339" r:id="rId50"/>
    <p:sldId id="350" r:id="rId51"/>
    <p:sldId id="351" r:id="rId52"/>
    <p:sldId id="338" r:id="rId53"/>
    <p:sldId id="343" r:id="rId54"/>
    <p:sldId id="342" r:id="rId55"/>
    <p:sldId id="337" r:id="rId56"/>
    <p:sldId id="336" r:id="rId57"/>
    <p:sldId id="352" r:id="rId58"/>
    <p:sldId id="335" r:id="rId59"/>
    <p:sldId id="334" r:id="rId60"/>
    <p:sldId id="344" r:id="rId61"/>
    <p:sldId id="333" r:id="rId62"/>
    <p:sldId id="332" r:id="rId63"/>
    <p:sldId id="331" r:id="rId64"/>
    <p:sldId id="345" r:id="rId65"/>
    <p:sldId id="348" r:id="rId66"/>
    <p:sldId id="349" r:id="rId67"/>
    <p:sldId id="347" r:id="rId68"/>
    <p:sldId id="346" r:id="rId69"/>
    <p:sldId id="353" r:id="rId70"/>
    <p:sldId id="361" r:id="rId71"/>
    <p:sldId id="360" r:id="rId72"/>
    <p:sldId id="359" r:id="rId73"/>
    <p:sldId id="358" r:id="rId74"/>
    <p:sldId id="357" r:id="rId75"/>
    <p:sldId id="356" r:id="rId76"/>
    <p:sldId id="355" r:id="rId77"/>
    <p:sldId id="354" r:id="rId78"/>
    <p:sldId id="362" r:id="rId79"/>
    <p:sldId id="363"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C36EEE3C-52C8-436C-B14E-8F7FA0CA2A81}" type="datetimeFigureOut">
              <a:rPr lang="en-IN" smtClean="0"/>
              <a:t>07-09-2022</a:t>
            </a:fld>
            <a:endParaRPr lang="en-IN"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59CC8926-4C9D-4803-9A43-142A55F9F449}" type="slidenum">
              <a:rPr lang="en-IN" smtClean="0"/>
              <a:t>‹#›</a:t>
            </a:fld>
            <a:endParaRPr lang="en-IN"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59CC8926-4C9D-4803-9A43-142A55F9F449}" type="slidenum">
              <a:rPr lang="en-IN" smtClean="0"/>
              <a:t>‹#›</a:t>
            </a:fld>
            <a:endParaRPr lang="en-IN" dirty="0"/>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7" name="Slide Number Placeholder 6"/>
          <p:cNvSpPr>
            <a:spLocks noGrp="1"/>
          </p:cNvSpPr>
          <p:nvPr>
            <p:ph type="sldNum" sz="quarter" idx="12"/>
          </p:nvPr>
        </p:nvSpPr>
        <p:spPr/>
        <p:txBody>
          <a:bodyPr/>
          <a:lstStyle/>
          <a:p>
            <a:fld id="{59CC8926-4C9D-4803-9A43-142A55F9F449}" type="slidenum">
              <a:rPr lang="en-IN" smtClean="0"/>
              <a:t>‹#›</a:t>
            </a:fld>
            <a:endParaRPr lang="en-IN" dirty="0"/>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6EEE3C-52C8-436C-B14E-8F7FA0CA2A81}" type="datetimeFigureOut">
              <a:rPr lang="en-IN" smtClean="0"/>
              <a:t>07-09-2022</a:t>
            </a:fld>
            <a:endParaRPr lang="en-IN" dirty="0"/>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dirty="0"/>
          </a:p>
        </p:txBody>
      </p:sp>
      <p:sp>
        <p:nvSpPr>
          <p:cNvPr id="7" name="Slide Number Placeholder 6"/>
          <p:cNvSpPr>
            <a:spLocks noGrp="1"/>
          </p:cNvSpPr>
          <p:nvPr>
            <p:ph type="sldNum" sz="quarter" idx="12"/>
          </p:nvPr>
        </p:nvSpPr>
        <p:spPr/>
        <p:txBody>
          <a:bodyPr/>
          <a:lstStyle/>
          <a:p>
            <a:fld id="{59CC8926-4C9D-4803-9A43-142A55F9F449}" type="slidenum">
              <a:rPr lang="en-IN" smtClean="0"/>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C36EEE3C-52C8-436C-B14E-8F7FA0CA2A81}" type="datetimeFigureOut">
              <a:rPr lang="en-IN" smtClean="0"/>
              <a:t>07-09-2022</a:t>
            </a:fld>
            <a:endParaRPr lang="en-IN" dirty="0"/>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59CC8926-4C9D-4803-9A43-142A55F9F449}" type="slidenum">
              <a:rPr lang="en-IN" smtClean="0"/>
              <a:t>‹#›</a:t>
            </a:fld>
            <a:endParaRPr lang="en-IN"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Strategy</a:t>
            </a:r>
            <a:endParaRPr lang="en-IN" dirty="0"/>
          </a:p>
        </p:txBody>
      </p:sp>
      <p:sp>
        <p:nvSpPr>
          <p:cNvPr id="3" name="Subtitle 2"/>
          <p:cNvSpPr>
            <a:spLocks noGrp="1"/>
          </p:cNvSpPr>
          <p:nvPr>
            <p:ph type="subTitle" idx="1"/>
          </p:nvPr>
        </p:nvSpPr>
        <p:spPr/>
        <p:txBody>
          <a:bodyPr/>
          <a:lstStyle/>
          <a:p>
            <a:r>
              <a:rPr lang="en-US" dirty="0" smtClean="0"/>
              <a:t>Dr. </a:t>
            </a:r>
            <a:r>
              <a:rPr lang="en-US" dirty="0" err="1" smtClean="0"/>
              <a:t>Satarupa</a:t>
            </a:r>
            <a:r>
              <a:rPr lang="en-US" dirty="0" smtClean="0"/>
              <a:t> </a:t>
            </a:r>
            <a:r>
              <a:rPr lang="en-US" dirty="0" err="1" smtClean="0"/>
              <a:t>Roychowdhury</a:t>
            </a:r>
            <a:endParaRPr lang="en-IN" dirty="0"/>
          </a:p>
        </p:txBody>
      </p:sp>
    </p:spTree>
    <p:extLst>
      <p:ext uri="{BB962C8B-B14F-4D97-AF65-F5344CB8AC3E}">
        <p14:creationId xmlns:p14="http://schemas.microsoft.com/office/powerpoint/2010/main" val="2197995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4685"/>
            <a:ext cx="8064895" cy="602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752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6" cy="604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707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6" cy="604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7686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0701"/>
            <a:ext cx="8064896" cy="603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7837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4604"/>
            <a:ext cx="8064896" cy="606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726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2615"/>
            <a:ext cx="8064896" cy="607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785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4746"/>
            <a:ext cx="8064896" cy="600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581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63176"/>
            <a:ext cx="8064896" cy="606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3542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2729"/>
            <a:ext cx="8064896" cy="603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950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4685"/>
            <a:ext cx="8136903" cy="608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743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Vission</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4765"/>
            <a:ext cx="8064895" cy="602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1118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8713"/>
            <a:ext cx="8064896" cy="604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592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6324"/>
            <a:ext cx="8064896" cy="610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426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32656"/>
            <a:ext cx="8064896"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0138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136904" cy="609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8629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136904"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548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260648"/>
            <a:ext cx="8352928" cy="6264696"/>
          </a:xfrm>
        </p:spPr>
        <p:txBody>
          <a:bodyPr>
            <a:noAutofit/>
          </a:bodyPr>
          <a:lstStyle/>
          <a:p>
            <a:r>
              <a:rPr lang="en-US" sz="2000" b="1" dirty="0"/>
              <a:t>What are the categories or types of goals?</a:t>
            </a:r>
          </a:p>
          <a:p>
            <a:pPr marL="68580" indent="0" algn="just">
              <a:buNone/>
            </a:pPr>
            <a:r>
              <a:rPr lang="en-US" sz="2000" dirty="0" smtClean="0"/>
              <a:t>There </a:t>
            </a:r>
            <a:r>
              <a:rPr lang="en-US" sz="2000" dirty="0"/>
              <a:t>are generally </a:t>
            </a:r>
            <a:r>
              <a:rPr lang="en-US" sz="2000" dirty="0">
                <a:latin typeface="Arial" pitchFamily="34" charset="0"/>
                <a:cs typeface="Arial" pitchFamily="34" charset="0"/>
              </a:rPr>
              <a:t>3 types of organizational goals that generally align with the organizational level at which they are created</a:t>
            </a:r>
            <a:r>
              <a:rPr lang="en-US" sz="2000" dirty="0" smtClean="0">
                <a:latin typeface="Arial" pitchFamily="34" charset="0"/>
                <a:cs typeface="Arial" pitchFamily="34" charset="0"/>
              </a:rPr>
              <a:t>:</a:t>
            </a:r>
          </a:p>
          <a:p>
            <a:pPr marL="68580" indent="0" algn="just">
              <a:buNone/>
            </a:pPr>
            <a:endParaRPr lang="en-US" sz="2000" dirty="0">
              <a:latin typeface="Arial" pitchFamily="34" charset="0"/>
              <a:cs typeface="Arial" pitchFamily="34" charset="0"/>
            </a:endParaRPr>
          </a:p>
          <a:p>
            <a:pPr algn="just"/>
            <a:r>
              <a:rPr lang="en-US" sz="2000" b="1" dirty="0">
                <a:latin typeface="Arial" pitchFamily="34" charset="0"/>
                <a:cs typeface="Arial" pitchFamily="34" charset="0"/>
              </a:rPr>
              <a:t>Strategic Goals </a:t>
            </a:r>
          </a:p>
          <a:p>
            <a:pPr algn="just"/>
            <a:r>
              <a:rPr lang="en-US" sz="2000" dirty="0">
                <a:latin typeface="Arial" pitchFamily="34" charset="0"/>
                <a:cs typeface="Arial" pitchFamily="34" charset="0"/>
              </a:rPr>
              <a:t>Strategic goals are generally developed by higher-level managers. For example, in a corporation, the board of directors is generally tasked with crafting the organization's strategy. As part of this function, this group may also craft goals for the organization to accomplish. They then hand these goals down to the company's executives and then lower-level managers for execution</a:t>
            </a:r>
            <a:r>
              <a:rPr lang="en-US" sz="2000" dirty="0" smtClean="0">
                <a:latin typeface="Arial" pitchFamily="34" charset="0"/>
                <a:cs typeface="Arial" pitchFamily="34" charset="0"/>
              </a:rPr>
              <a:t>.</a:t>
            </a:r>
          </a:p>
          <a:p>
            <a:pPr algn="just"/>
            <a:endParaRPr lang="en-US" sz="2000" dirty="0">
              <a:latin typeface="Arial" pitchFamily="34" charset="0"/>
              <a:cs typeface="Arial" pitchFamily="34" charset="0"/>
            </a:endParaRPr>
          </a:p>
          <a:p>
            <a:pPr algn="just"/>
            <a:r>
              <a:rPr lang="en-US" sz="2000" b="1" dirty="0">
                <a:latin typeface="Arial" pitchFamily="34" charset="0"/>
                <a:cs typeface="Arial" pitchFamily="34" charset="0"/>
              </a:rPr>
              <a:t>Tactical Goals </a:t>
            </a:r>
          </a:p>
          <a:p>
            <a:pPr algn="just"/>
            <a:r>
              <a:rPr lang="en-US" sz="2000" dirty="0">
                <a:latin typeface="Arial" pitchFamily="34" charset="0"/>
                <a:cs typeface="Arial" pitchFamily="34" charset="0"/>
              </a:rPr>
              <a:t>Tactical goals are generally developed or carried out by middle managers. That is, tactical goals are increasingly present in middle tiers of the organizational structure. These goals break down the strategic goals in to more actionable elements based upon the function or division of the sub-unit tasked with relevant responsibilities</a:t>
            </a:r>
            <a:r>
              <a:rPr lang="en-US" sz="2000" dirty="0" smtClean="0">
                <a:latin typeface="Arial" pitchFamily="34" charset="0"/>
                <a:cs typeface="Arial" pitchFamily="34" charset="0"/>
              </a:rPr>
              <a:t>.</a:t>
            </a:r>
          </a:p>
          <a:p>
            <a:pPr algn="just"/>
            <a:endParaRPr lang="en-US" sz="2000" dirty="0">
              <a:latin typeface="Arial" pitchFamily="34" charset="0"/>
              <a:cs typeface="Arial" pitchFamily="34" charset="0"/>
            </a:endParaRPr>
          </a:p>
          <a:p>
            <a:endParaRPr lang="en-IN" sz="2000" dirty="0"/>
          </a:p>
        </p:txBody>
      </p:sp>
    </p:spTree>
    <p:extLst>
      <p:ext uri="{BB962C8B-B14F-4D97-AF65-F5344CB8AC3E}">
        <p14:creationId xmlns:p14="http://schemas.microsoft.com/office/powerpoint/2010/main" val="3070737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39552" y="692696"/>
            <a:ext cx="8136904" cy="5139933"/>
          </a:xfrm>
        </p:spPr>
        <p:txBody>
          <a:bodyPr/>
          <a:lstStyle/>
          <a:p>
            <a:pPr algn="just"/>
            <a:r>
              <a:rPr lang="en-US" b="1" dirty="0">
                <a:latin typeface="Arial" pitchFamily="34" charset="0"/>
                <a:cs typeface="Arial" pitchFamily="34" charset="0"/>
              </a:rPr>
              <a:t>Operational Goals </a:t>
            </a:r>
          </a:p>
          <a:p>
            <a:pPr algn="just"/>
            <a:r>
              <a:rPr lang="en-US" dirty="0">
                <a:latin typeface="Arial" pitchFamily="34" charset="0"/>
                <a:cs typeface="Arial" pitchFamily="34" charset="0"/>
              </a:rPr>
              <a:t>Operational goals are specific, measured goals that are further broken down into specific objectives to be accomplished. These goals and objectives are the domain of the functional employees who go about delivering the company's value proposition customers or clients.</a:t>
            </a:r>
          </a:p>
          <a:p>
            <a:endParaRPr lang="en-IN" dirty="0"/>
          </a:p>
        </p:txBody>
      </p:sp>
    </p:spTree>
    <p:extLst>
      <p:ext uri="{BB962C8B-B14F-4D97-AF65-F5344CB8AC3E}">
        <p14:creationId xmlns:p14="http://schemas.microsoft.com/office/powerpoint/2010/main" val="1148497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4908"/>
            <a:ext cx="8064896" cy="600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3966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0701"/>
            <a:ext cx="8064896" cy="603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423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6684"/>
            <a:ext cx="8064895" cy="6044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0321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24746"/>
            <a:ext cx="8064896" cy="600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105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4765"/>
            <a:ext cx="8064895" cy="602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55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3450" y="404664"/>
            <a:ext cx="8183006"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3003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4765"/>
            <a:ext cx="8064895" cy="602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8009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8603"/>
            <a:ext cx="8064895" cy="606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7652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2729"/>
            <a:ext cx="8136904" cy="608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122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6599"/>
            <a:ext cx="8064896" cy="606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862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56693"/>
            <a:ext cx="7992888" cy="599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96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2519"/>
            <a:ext cx="8064896" cy="607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3193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62492"/>
            <a:ext cx="7992888" cy="598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08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052736"/>
            <a:ext cx="7992888"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065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2729"/>
            <a:ext cx="8064896" cy="603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948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6672"/>
            <a:ext cx="781236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517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79682"/>
            <a:ext cx="7992888" cy="575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548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66" y="692696"/>
            <a:ext cx="804746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8262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46" y="548679"/>
            <a:ext cx="8108101" cy="583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50030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28668"/>
            <a:ext cx="8064896" cy="609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9945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7992887"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246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06489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924944"/>
            <a:ext cx="8064896"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86267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799288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9662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0"/>
            <a:ext cx="95631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4522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13690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573016"/>
            <a:ext cx="813690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988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0648"/>
            <a:ext cx="8064896" cy="605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425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25456"/>
            <a:ext cx="8208912" cy="617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03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908720"/>
            <a:ext cx="8002789"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58" y="2324100"/>
            <a:ext cx="8002789" cy="412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7279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723528"/>
            <a:ext cx="7920880" cy="56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140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992888" cy="612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089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764704"/>
            <a:ext cx="7992887" cy="318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875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52425"/>
            <a:ext cx="7992888"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2398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620688"/>
            <a:ext cx="8029575" cy="576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48239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92696"/>
            <a:ext cx="8064896" cy="1041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734043"/>
            <a:ext cx="7915473" cy="4684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0499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22120"/>
            <a:ext cx="8064896" cy="608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47216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425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2729"/>
            <a:ext cx="8136904" cy="608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927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25111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6"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7960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799288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8024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76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794670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282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0658"/>
            <a:ext cx="8208912" cy="615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3761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52" y="692696"/>
            <a:ext cx="8242892"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341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980728"/>
            <a:ext cx="715579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232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03" y="836712"/>
            <a:ext cx="799059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4925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8064896" cy="588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508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7992887"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923410"/>
            <a:ext cx="7992887"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34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90521"/>
            <a:ext cx="8136903" cy="613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4232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5434"/>
            <a:ext cx="8064896" cy="611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33321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136904"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2852936"/>
            <a:ext cx="8136903" cy="367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8682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16664"/>
            <a:ext cx="8136904" cy="6108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9691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08911"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7343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11560" y="2323652"/>
            <a:ext cx="7209249" cy="3508977"/>
          </a:xfrm>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22" y="548680"/>
            <a:ext cx="821695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22" y="3140968"/>
            <a:ext cx="821695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2004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26" y="836712"/>
            <a:ext cx="7739697" cy="377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331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136904"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645024"/>
            <a:ext cx="813690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9848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6489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62" y="3717032"/>
            <a:ext cx="805628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6238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06756"/>
            <a:ext cx="7928488" cy="550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0805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93698"/>
            <a:ext cx="8136904" cy="595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9371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2651"/>
            <a:ext cx="8136904" cy="605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289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42700"/>
            <a:ext cx="7992888" cy="602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5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5406</TotalTime>
  <Words>40</Words>
  <Application>Microsoft Office PowerPoint</Application>
  <PresentationFormat>On-screen Show (4:3)</PresentationFormat>
  <Paragraphs>13</Paragraphs>
  <Slides>79</Slides>
  <Notes>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Austin</vt:lpstr>
      <vt:lpstr>Strategy</vt:lpstr>
      <vt:lpstr>Vission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dc:title>
  <dc:creator>satarupa.roy@gmail.com</dc:creator>
  <cp:lastModifiedBy>satarupa.roy@gmail.com</cp:lastModifiedBy>
  <cp:revision>26</cp:revision>
  <dcterms:created xsi:type="dcterms:W3CDTF">2022-08-23T13:27:20Z</dcterms:created>
  <dcterms:modified xsi:type="dcterms:W3CDTF">2022-09-08T04:39:36Z</dcterms:modified>
</cp:coreProperties>
</file>